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7" r:id="rId2"/>
    <p:sldId id="315" r:id="rId3"/>
    <p:sldId id="305" r:id="rId4"/>
    <p:sldId id="323" r:id="rId5"/>
    <p:sldId id="309" r:id="rId6"/>
    <p:sldId id="324" r:id="rId7"/>
    <p:sldId id="314" r:id="rId8"/>
    <p:sldId id="318" r:id="rId9"/>
    <p:sldId id="311" r:id="rId10"/>
    <p:sldId id="313" r:id="rId11"/>
    <p:sldId id="312" r:id="rId12"/>
    <p:sldId id="325" r:id="rId13"/>
    <p:sldId id="326" r:id="rId14"/>
    <p:sldId id="317" r:id="rId15"/>
    <p:sldId id="29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Iben (Total Project Management)" initials="" lastIdx="24" clrIdx="0"/>
  <p:cmAuthor id="1" name="Dave Devencenzi (Vega Consulting LLC)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4C4C4C"/>
    <a:srgbClr val="681888"/>
    <a:srgbClr val="C8013B"/>
    <a:srgbClr val="A10062"/>
    <a:srgbClr val="A00062"/>
    <a:srgbClr val="722972"/>
    <a:srgbClr val="5C2870"/>
    <a:srgbClr val="CDD8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0588" autoAdjust="0"/>
  </p:normalViewPr>
  <p:slideViewPr>
    <p:cSldViewPr snapToGrid="0">
      <p:cViewPr>
        <p:scale>
          <a:sx n="70" d="100"/>
          <a:sy n="70" d="100"/>
        </p:scale>
        <p:origin x="-432" y="72"/>
      </p:cViewPr>
      <p:guideLst>
        <p:guide orient="horz" pos="912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32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5F61F377-B936-5847-B136-7EF5B48AF3AA}" type="datetimeFigureOut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4D13C25B-B43B-482E-A25B-2AB8073FA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20E9E4BF-C686-45F9-AFE2-5169C08B8250}" type="datetime1">
              <a:rPr lang="en-US"/>
              <a:pPr>
                <a:defRPr/>
              </a:pPr>
              <a:t>3/21/2011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0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4C9146D0-FA1E-4C4B-8878-5297ED9D1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0" charset="-128"/>
        <a:cs typeface="ＭＳ Ｐゴシック" pitchFamily="2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0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ＭＳ Ｐゴシック" pitchFamily="2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42ED3C-E938-40F3-AB92-6E265C713480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F36DA4-3F56-4D77-B1A3-3BA5797BB593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5F6D2-121C-4FAF-95EA-FEA46DE9C4D2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734EA9-159E-4BF0-8F78-DD3C9EB245F4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8B0C9C-FF35-42FC-A3B4-6080C84DE5B5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PT" smtClean="0">
              <a:ea typeface="ＭＳ Ｐゴシック"/>
              <a:cs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63975B-054B-4878-9FD8-F422AD235910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ing Slide (1)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9800"/>
            <a:ext cx="7772400" cy="1470025"/>
          </a:xfrm>
        </p:spPr>
        <p:txBody>
          <a:bodyPr>
            <a:noAutofit/>
          </a:bodyPr>
          <a:lstStyle>
            <a:lvl1pPr>
              <a:defRPr sz="3000" b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56FA-D30F-453C-A5C1-F3DF6035FE78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BCE6-8239-43E3-AA6D-7470C4C16B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flipH="1">
            <a:off x="228600" y="228600"/>
            <a:ext cx="8686800" cy="6400800"/>
          </a:xfrm>
          <a:prstGeom prst="round1Rect">
            <a:avLst>
              <a:gd name="adj" fmla="val 2351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477125" y="6629400"/>
            <a:ext cx="1666875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928100" y="5351463"/>
            <a:ext cx="215900" cy="1462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flipH="1">
            <a:off x="228600" y="228600"/>
            <a:ext cx="8686800" cy="6400800"/>
          </a:xfrm>
          <a:prstGeom prst="round1Rect">
            <a:avLst>
              <a:gd name="adj" fmla="val 2351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 Single Corner Rectangle 2"/>
          <p:cNvSpPr/>
          <p:nvPr userDrawn="1"/>
        </p:nvSpPr>
        <p:spPr>
          <a:xfrm flipH="1">
            <a:off x="7864475" y="5578475"/>
            <a:ext cx="1279525" cy="1279525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Isosceles Triangle 3"/>
          <p:cNvSpPr/>
          <p:nvPr userDrawn="1"/>
        </p:nvSpPr>
        <p:spPr>
          <a:xfrm>
            <a:off x="7667625" y="5351463"/>
            <a:ext cx="1463675" cy="1462087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477125" y="6629400"/>
            <a:ext cx="1666875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928100" y="5351463"/>
            <a:ext cx="215900" cy="1462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Microsoft logo pink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54912" y="6456783"/>
            <a:ext cx="914400" cy="1687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11" descr="green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604838"/>
            <a:ext cx="47371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/>
          <p:nvPr userDrawn="1"/>
        </p:nvSpPr>
        <p:spPr>
          <a:xfrm>
            <a:off x="1606550" y="0"/>
            <a:ext cx="29210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0" y="1347788"/>
            <a:ext cx="206375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15"/>
          <p:cNvSpPr/>
          <p:nvPr userDrawn="1"/>
        </p:nvSpPr>
        <p:spPr>
          <a:xfrm>
            <a:off x="8953500" y="5303838"/>
            <a:ext cx="190500" cy="47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6"/>
          <p:cNvSpPr/>
          <p:nvPr userDrawn="1"/>
        </p:nvSpPr>
        <p:spPr>
          <a:xfrm>
            <a:off x="1606550" y="6273800"/>
            <a:ext cx="1270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21" descr="Blue_Background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:\Public Sector\FY10 Active Jobs\SLX00019_PiL_More Templates\STUDIO\Print\PiL_PPT\Partners-in-Learning_2_bL_r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9725" y="6146800"/>
            <a:ext cx="17668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32067" y="2693700"/>
            <a:ext cx="3844920" cy="10998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233193" y="3918108"/>
            <a:ext cx="3226320" cy="1066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(1)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939800"/>
            <a:ext cx="7772400" cy="1470025"/>
          </a:xfrm>
        </p:spPr>
        <p:txBody>
          <a:bodyPr>
            <a:noAutofit/>
          </a:bodyPr>
          <a:lstStyle>
            <a:lvl1pPr>
              <a:defRPr sz="3000" b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41A8-F55E-404B-9EE5-47B794F8BF89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884-CDF8-47D9-AF2B-80F03C7FF7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(1)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939800"/>
            <a:ext cx="7772400" cy="1470025"/>
          </a:xfrm>
        </p:spPr>
        <p:txBody>
          <a:bodyPr>
            <a:noAutofit/>
          </a:bodyPr>
          <a:lstStyle>
            <a:lvl1pPr>
              <a:defRPr sz="3000" b="1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70765"/>
            <a:ext cx="8229600" cy="3855398"/>
          </a:xfrm>
        </p:spPr>
        <p:txBody>
          <a:bodyPr/>
          <a:lstStyle>
            <a:lvl1pPr>
              <a:buClr>
                <a:schemeClr val="accent6"/>
              </a:buClr>
              <a:defRPr lang="en-US" sz="1800" kern="1200" dirty="0" smtClean="0">
                <a:solidFill>
                  <a:schemeClr val="bg2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6"/>
              </a:buClr>
              <a:defRPr sz="16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6"/>
              </a:buClr>
              <a:defRPr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6"/>
              </a:buClr>
              <a:defRPr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6"/>
              </a:buClr>
              <a:defRPr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C630-581C-4CF7-BE0B-4AE082B45A5A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4D0E-8C46-43B9-BDD9-50147791FF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ullet Plai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6BBD46"/>
                </a:solidFill>
                <a:effectLst/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lang="en-US" sz="1800" kern="1200" dirty="0" smtClean="0">
                <a:solidFill>
                  <a:srgbClr val="4C4C4C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82B9-843E-4A79-BFC8-9778D73DD325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575E-7C9A-4B41-856F-35D8DE8298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ullet Plai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6BBD46"/>
                </a:solidFill>
                <a:effectLst/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lang="en-US" sz="1800" kern="1200" dirty="0" smtClean="0">
                <a:solidFill>
                  <a:srgbClr val="4C4C4C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91EB-63AA-402F-86DE-2A9492DD8161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3157-667D-47E9-8644-C1D306BD24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Bullet Plai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6BBD46"/>
                </a:solidFill>
                <a:effectLst/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lang="en-US" sz="1800" kern="1200" dirty="0" smtClean="0">
                <a:solidFill>
                  <a:srgbClr val="4C4C4C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>
                <a:solidFill>
                  <a:srgbClr val="4C4C4C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3D45-4A3E-4546-888E-38CCE5B4CEC4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34E6-DC6A-4CAB-987A-B935C3B80A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BD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1"/>
              </a:buClr>
              <a:defRPr lang="en-US" sz="1800" kern="1200" dirty="0" smtClean="0">
                <a:solidFill>
                  <a:srgbClr val="681888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1"/>
              </a:buClr>
              <a:defRPr lang="en-US" sz="1800" kern="1200" dirty="0" smtClean="0">
                <a:solidFill>
                  <a:srgbClr val="681888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47A0-20FA-41A5-83A5-931D4A52856E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DD8F-2C06-481E-8DE0-C72CBAF033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BD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1"/>
              </a:buClr>
              <a:defRPr sz="1800">
                <a:solidFill>
                  <a:srgbClr val="681888"/>
                </a:solidFill>
                <a:latin typeface="Segoe UI" pitchFamily="34" charset="0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1"/>
              </a:buClr>
              <a:buFont typeface="Arial"/>
              <a:buChar char="•"/>
              <a:defRPr lang="en-US" sz="1800" kern="1200" dirty="0" smtClean="0">
                <a:solidFill>
                  <a:srgbClr val="681888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>
              <a:buClr>
                <a:schemeClr val="accent1"/>
              </a:buClr>
              <a:defRPr sz="1600">
                <a:latin typeface="Segoe UI" pitchFamily="34" charset="0"/>
                <a:cs typeface="Segoe UI" pitchFamily="34" charset="0"/>
              </a:defRPr>
            </a:lvl2pPr>
            <a:lvl3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3pPr>
            <a:lvl4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Clr>
                <a:schemeClr val="accent1"/>
              </a:buClr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FFEE-4D04-4F70-B931-95568C46EB80}" type="datetime1">
              <a:rPr lang="en-US"/>
              <a:pPr>
                <a:defRPr/>
              </a:pPr>
              <a:t>3/21/2011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516-E88A-4056-9835-3EEE95A200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89898"/>
                </a:solidFill>
                <a:latin typeface="Segoe UI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3F61F29C-899E-4D30-ACAD-E25A882AEC10}" type="datetime1">
              <a:rPr lang="en-US"/>
              <a:pPr>
                <a:defRPr/>
              </a:pPr>
              <a:t>3/21/2011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989898"/>
                </a:solidFill>
                <a:latin typeface="Segoe UI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89898"/>
                </a:solidFill>
                <a:latin typeface="Segoe UI" charset="0"/>
                <a:ea typeface="ＭＳ Ｐゴシック" pitchFamily="20" charset="-128"/>
                <a:cs typeface="ＭＳ Ｐゴシック" pitchFamily="20" charset="-128"/>
              </a:defRPr>
            </a:lvl1pPr>
          </a:lstStyle>
          <a:p>
            <a:pPr>
              <a:defRPr/>
            </a:pPr>
            <a:fld id="{E6EB1494-4B9C-4E30-BCC9-1BE25670D8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Segoe UI" pitchFamily="34" charset="0"/>
          <a:ea typeface="ＭＳ Ｐゴシック" pitchFamily="20" charset="-128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Segoe UI" pitchFamily="20" charset="0"/>
          <a:ea typeface="ＭＳ Ｐゴシック" pitchFamily="20" charset="-128"/>
          <a:cs typeface="Segoe UI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Segoe UI" pitchFamily="20" charset="0"/>
          <a:ea typeface="ＭＳ Ｐゴシック" pitchFamily="20" charset="-128"/>
          <a:cs typeface="Segoe UI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Segoe UI" pitchFamily="20" charset="0"/>
          <a:ea typeface="ＭＳ Ｐゴシック" pitchFamily="20" charset="-128"/>
          <a:cs typeface="Segoe UI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Segoe UI" pitchFamily="20" charset="0"/>
          <a:ea typeface="ＭＳ Ｐゴシック" pitchFamily="20" charset="-128"/>
          <a:cs typeface="Segoe UI" pitchFamily="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2B32A"/>
          </a:solidFill>
          <a:latin typeface="Segoe UI" pitchFamily="20" charset="0"/>
          <a:ea typeface="ＭＳ Ｐゴシック" pitchFamily="2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2B32A"/>
          </a:solidFill>
          <a:latin typeface="Segoe UI" pitchFamily="20" charset="0"/>
          <a:ea typeface="ＭＳ Ｐゴシック" pitchFamily="2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2B32A"/>
          </a:solidFill>
          <a:latin typeface="Segoe UI" pitchFamily="20" charset="0"/>
          <a:ea typeface="ＭＳ Ｐゴシック" pitchFamily="2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2B32A"/>
          </a:solidFill>
          <a:latin typeface="Segoe UI" pitchFamily="20" charset="0"/>
          <a:ea typeface="ＭＳ Ｐゴシック" pitchFamily="2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rgbClr val="4C4C4C"/>
          </a:solidFill>
          <a:latin typeface="Segoe UI" pitchFamily="34" charset="0"/>
          <a:ea typeface="ＭＳ Ｐゴシック" pitchFamily="20" charset="-128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kern="1200">
          <a:solidFill>
            <a:srgbClr val="4C4C4C"/>
          </a:solidFill>
          <a:latin typeface="+mn-lt"/>
          <a:ea typeface="ＭＳ Ｐゴシック" pitchFamily="20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rgbClr val="4C4C4C"/>
          </a:solidFill>
          <a:latin typeface="+mn-lt"/>
          <a:ea typeface="ＭＳ Ｐゴシック" pitchFamily="20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 kern="1200">
          <a:solidFill>
            <a:srgbClr val="4C4C4C"/>
          </a:solidFill>
          <a:latin typeface="+mn-lt"/>
          <a:ea typeface="ＭＳ Ｐゴシック" pitchFamily="20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 kern="1200">
          <a:solidFill>
            <a:srgbClr val="4C4C4C"/>
          </a:solidFill>
          <a:latin typeface="+mn-lt"/>
          <a:ea typeface="ＭＳ Ｐゴシック" pitchFamily="20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portugal/educacao/suiteaprendizage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21" Type="http://schemas.openxmlformats.org/officeDocument/2006/relationships/image" Target="../media/image30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0.gif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hyperlink" Target="http://www.literaciadigital.pt/" TargetMode="Externa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portugal/educacao/suiteaprendizage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488" y="2116138"/>
            <a:ext cx="3702050" cy="11001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err="1" smtClean="0"/>
              <a:t>Concurso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e </a:t>
            </a:r>
            <a:r>
              <a:rPr lang="en-US" dirty="0" err="1" smtClean="0"/>
              <a:t>Inovar</a:t>
            </a:r>
            <a:r>
              <a:rPr lang="en-US" dirty="0" smtClean="0"/>
              <a:t> com TIC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3409950"/>
            <a:ext cx="1457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45113" y="5943600"/>
            <a:ext cx="1863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bg1"/>
                </a:solidFill>
                <a:latin typeface="+mn-lt"/>
                <a:ea typeface="ＭＳ Ｐゴシック" pitchFamily="20" charset="-128"/>
                <a:cs typeface="ＭＳ Ｐゴシック" pitchFamily="20" charset="-128"/>
              </a:rPr>
              <a:t>Adelaide Franco</a:t>
            </a:r>
            <a:endParaRPr lang="en-US" dirty="0">
              <a:solidFill>
                <a:schemeClr val="bg1"/>
              </a:solidFill>
              <a:latin typeface="+mn-lt"/>
              <a:ea typeface="ＭＳ Ｐゴシック" pitchFamily="20" charset="-128"/>
              <a:cs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9913" y="3175000"/>
            <a:ext cx="863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3175000"/>
            <a:ext cx="4699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3159125"/>
            <a:ext cx="831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3488" y="3114675"/>
            <a:ext cx="7254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8650" y="3175000"/>
            <a:ext cx="504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8588" y="3181350"/>
            <a:ext cx="91598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0600" y="3203575"/>
            <a:ext cx="606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5413" y="3168650"/>
            <a:ext cx="711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801" name="Straight Connector 23"/>
          <p:cNvCxnSpPr>
            <a:cxnSpLocks noChangeShapeType="1"/>
          </p:cNvCxnSpPr>
          <p:nvPr/>
        </p:nvCxnSpPr>
        <p:spPr bwMode="auto">
          <a:xfrm>
            <a:off x="303213" y="4102100"/>
            <a:ext cx="8383587" cy="0"/>
          </a:xfrm>
          <a:prstGeom prst="line">
            <a:avLst/>
          </a:prstGeom>
          <a:noFill/>
          <a:ln w="9525" algn="ctr">
            <a:solidFill>
              <a:srgbClr val="DBDBDB"/>
            </a:solidFill>
            <a:round/>
            <a:headEnd/>
            <a:tailEnd/>
          </a:ln>
        </p:spPr>
      </p:cxnSp>
      <p:cxnSp>
        <p:nvCxnSpPr>
          <p:cNvPr id="33802" name="Straight Connector 12"/>
          <p:cNvCxnSpPr>
            <a:cxnSpLocks noChangeShapeType="1"/>
          </p:cNvCxnSpPr>
          <p:nvPr/>
        </p:nvCxnSpPr>
        <p:spPr bwMode="auto">
          <a:xfrm>
            <a:off x="303213" y="2794000"/>
            <a:ext cx="8383587" cy="3175"/>
          </a:xfrm>
          <a:prstGeom prst="line">
            <a:avLst/>
          </a:prstGeom>
          <a:noFill/>
          <a:ln w="9525" algn="ctr">
            <a:solidFill>
              <a:srgbClr val="DBDBDB"/>
            </a:solidFill>
            <a:round/>
            <a:headEnd/>
            <a:tailEnd/>
          </a:ln>
        </p:spPr>
      </p:cxnSp>
      <p:sp>
        <p:nvSpPr>
          <p:cNvPr id="33803" name="TextBox 3"/>
          <p:cNvSpPr txBox="1">
            <a:spLocks noChangeArrowheads="1"/>
          </p:cNvSpPr>
          <p:nvPr/>
        </p:nvSpPr>
        <p:spPr bwMode="auto">
          <a:xfrm>
            <a:off x="303213" y="4102100"/>
            <a:ext cx="1209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/>
              <a:t>Comunicação e Colaboração</a:t>
            </a:r>
            <a:endParaRPr lang="en-US" sz="1200"/>
          </a:p>
        </p:txBody>
      </p:sp>
      <p:sp>
        <p:nvSpPr>
          <p:cNvPr id="33804" name="TextBox 24"/>
          <p:cNvSpPr txBox="1">
            <a:spLocks noChangeArrowheads="1"/>
          </p:cNvSpPr>
          <p:nvPr/>
        </p:nvSpPr>
        <p:spPr bwMode="auto">
          <a:xfrm>
            <a:off x="1408113" y="4102100"/>
            <a:ext cx="1208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/>
              <a:t>Criatividade</a:t>
            </a:r>
            <a:endParaRPr lang="en-US" sz="1200"/>
          </a:p>
        </p:txBody>
      </p:sp>
      <p:sp>
        <p:nvSpPr>
          <p:cNvPr id="33805" name="TextBox 25"/>
          <p:cNvSpPr txBox="1">
            <a:spLocks noChangeArrowheads="1"/>
          </p:cNvSpPr>
          <p:nvPr/>
        </p:nvSpPr>
        <p:spPr bwMode="auto">
          <a:xfrm>
            <a:off x="2495550" y="4102100"/>
            <a:ext cx="873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/>
              <a:t>Imagem e Vídeo</a:t>
            </a:r>
            <a:endParaRPr lang="en-US" sz="1200"/>
          </a:p>
        </p:txBody>
      </p:sp>
      <p:sp>
        <p:nvSpPr>
          <p:cNvPr id="33806" name="TextBox 27"/>
          <p:cNvSpPr txBox="1">
            <a:spLocks noChangeArrowheads="1"/>
          </p:cNvSpPr>
          <p:nvPr/>
        </p:nvSpPr>
        <p:spPr bwMode="auto">
          <a:xfrm>
            <a:off x="3322638" y="4102100"/>
            <a:ext cx="1208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/>
              <a:t>Office 2010</a:t>
            </a:r>
            <a:endParaRPr lang="en-US" sz="1200"/>
          </a:p>
        </p:txBody>
      </p:sp>
      <p:sp>
        <p:nvSpPr>
          <p:cNvPr id="33807" name="TextBox 28"/>
          <p:cNvSpPr txBox="1">
            <a:spLocks noChangeArrowheads="1"/>
          </p:cNvSpPr>
          <p:nvPr/>
        </p:nvSpPr>
        <p:spPr bwMode="auto">
          <a:xfrm>
            <a:off x="4386263" y="4102100"/>
            <a:ext cx="1208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/>
              <a:t>Recursos</a:t>
            </a:r>
            <a:endParaRPr lang="en-US" sz="1200"/>
          </a:p>
        </p:txBody>
      </p:sp>
      <p:sp>
        <p:nvSpPr>
          <p:cNvPr id="33808" name="TextBox 29"/>
          <p:cNvSpPr txBox="1">
            <a:spLocks noChangeArrowheads="1"/>
          </p:cNvSpPr>
          <p:nvPr/>
        </p:nvSpPr>
        <p:spPr bwMode="auto">
          <a:xfrm>
            <a:off x="5348288" y="4098925"/>
            <a:ext cx="1208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/>
              <a:t>Segurança</a:t>
            </a:r>
            <a:endParaRPr lang="en-US" sz="1200"/>
          </a:p>
        </p:txBody>
      </p:sp>
      <p:sp>
        <p:nvSpPr>
          <p:cNvPr id="33809" name="TextBox 30"/>
          <p:cNvSpPr txBox="1">
            <a:spLocks noChangeArrowheads="1"/>
          </p:cNvSpPr>
          <p:nvPr/>
        </p:nvSpPr>
        <p:spPr bwMode="auto">
          <a:xfrm>
            <a:off x="6299200" y="4105275"/>
            <a:ext cx="1382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200"/>
              <a:t>Software de Desenvolvimento</a:t>
            </a:r>
            <a:endParaRPr lang="en-US" sz="1200"/>
          </a:p>
        </p:txBody>
      </p:sp>
      <p:sp>
        <p:nvSpPr>
          <p:cNvPr id="33810" name="TextBox 31"/>
          <p:cNvSpPr txBox="1">
            <a:spLocks noChangeArrowheads="1"/>
          </p:cNvSpPr>
          <p:nvPr/>
        </p:nvSpPr>
        <p:spPr bwMode="auto">
          <a:xfrm>
            <a:off x="7610475" y="4105275"/>
            <a:ext cx="1122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/>
              <a:t>Windows 7</a:t>
            </a:r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473675" y="1539626"/>
            <a:ext cx="737378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b="1" cap="all" dirty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OITO CATEGORIAS TEMÁTICAS. DEZENAS DE FERRAMENTAS</a:t>
            </a:r>
            <a:endParaRPr lang="en-US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33812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000" b="1">
                <a:solidFill>
                  <a:srgbClr val="6BBD46"/>
                </a:solidFill>
                <a:latin typeface="Segoe UI" pitchFamily="34" charset="0"/>
                <a:cs typeface="Segoe UI" pitchFamily="34" charset="0"/>
              </a:rPr>
              <a:t>Suite de Aprendizagem Microsoft</a:t>
            </a:r>
          </a:p>
        </p:txBody>
      </p:sp>
      <p:pic>
        <p:nvPicPr>
          <p:cNvPr id="33813" name="Picture 32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676" y="1539626"/>
            <a:ext cx="475054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b="1" cap="all" dirty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MOTIVAR. CRIAR. PARTILHAR</a:t>
            </a:r>
            <a:endParaRPr lang="en-US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59038"/>
            <a:ext cx="4810125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457200" y="5561013"/>
            <a:ext cx="493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>
                <a:solidFill>
                  <a:srgbClr val="73BE64"/>
                </a:solidFill>
                <a:hlinkClick r:id="rId3"/>
              </a:rPr>
              <a:t>www.microsoft.com/portugal/educacao/suiteaprendizagem</a:t>
            </a:r>
            <a:r>
              <a:rPr lang="pt-PT" sz="1400">
                <a:solidFill>
                  <a:srgbClr val="73BE64"/>
                </a:solidFill>
              </a:rPr>
              <a:t> </a:t>
            </a:r>
            <a:endParaRPr lang="en-US" sz="1400">
              <a:solidFill>
                <a:srgbClr val="73BE6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4338" y="2722563"/>
            <a:ext cx="2360612" cy="235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Programa</a:t>
            </a:r>
            <a:r>
              <a:rPr lang="en-US" sz="1400" b="1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 de </a:t>
            </a:r>
            <a:r>
              <a:rPr lang="en-US" sz="1400" b="1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instalação</a:t>
            </a:r>
            <a:endParaRPr lang="en-US" sz="1400" b="1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Conteúdos</a:t>
            </a:r>
            <a:r>
              <a:rPr lang="en-US" sz="1400" b="1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 e </a:t>
            </a:r>
            <a:r>
              <a:rPr lang="en-US" sz="1400" b="1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Formação</a:t>
            </a:r>
            <a:endParaRPr lang="en-US" sz="1400" b="1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  <a:p>
            <a:pPr marL="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• 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descrição</a:t>
            </a: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 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geral</a:t>
            </a:r>
            <a:endParaRPr lang="en-US" sz="1400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  <a:p>
            <a:pPr marL="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• 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como</a:t>
            </a: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 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começar</a:t>
            </a:r>
            <a:endParaRPr lang="en-US" sz="1400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  <a:p>
            <a:pPr marL="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• 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passo</a:t>
            </a: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-a-</a:t>
            </a:r>
            <a:r>
              <a:rPr lang="en-US" sz="1400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passo</a:t>
            </a:r>
            <a:endParaRPr lang="en-US" sz="1400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  <a:p>
            <a:pPr marL="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• tutorial</a:t>
            </a:r>
          </a:p>
          <a:p>
            <a:pPr marL="2730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• webcasts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kern="0" dirty="0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Links </a:t>
            </a:r>
            <a:r>
              <a:rPr lang="en-US" sz="1400" b="1" kern="0" dirty="0" err="1">
                <a:solidFill>
                  <a:srgbClr val="A4A5A5">
                    <a:lumMod val="50000"/>
                  </a:srgbClr>
                </a:solidFill>
                <a:latin typeface="+mj-lt"/>
                <a:ea typeface="ＭＳ Ｐゴシック" pitchFamily="20" charset="-128"/>
                <a:cs typeface="Calibri" pitchFamily="34" charset="0"/>
              </a:rPr>
              <a:t>úteis</a:t>
            </a:r>
            <a:endParaRPr lang="en-US" sz="1400" b="1" kern="0" dirty="0">
              <a:solidFill>
                <a:srgbClr val="A4A5A5">
                  <a:lumMod val="50000"/>
                </a:srgbClr>
              </a:solidFill>
              <a:latin typeface="+mj-lt"/>
              <a:ea typeface="ＭＳ Ｐゴシック" pitchFamily="20" charset="-128"/>
              <a:cs typeface="Calibri" pitchFamily="34" charset="0"/>
            </a:endParaRPr>
          </a:p>
        </p:txBody>
      </p:sp>
      <p:cxnSp>
        <p:nvCxnSpPr>
          <p:cNvPr id="34821" name="Straight Connector 9"/>
          <p:cNvCxnSpPr>
            <a:cxnSpLocks noChangeShapeType="1"/>
          </p:cNvCxnSpPr>
          <p:nvPr/>
        </p:nvCxnSpPr>
        <p:spPr bwMode="auto">
          <a:xfrm>
            <a:off x="5443538" y="2668588"/>
            <a:ext cx="0" cy="2571750"/>
          </a:xfrm>
          <a:prstGeom prst="line">
            <a:avLst/>
          </a:prstGeom>
          <a:noFill/>
          <a:ln w="3175" algn="ctr">
            <a:solidFill>
              <a:srgbClr val="C8C9C9"/>
            </a:solidFill>
            <a:round/>
            <a:headEnd/>
            <a:tailEnd/>
          </a:ln>
        </p:spPr>
      </p:cxnSp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5522913" y="2090738"/>
            <a:ext cx="158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73BE64"/>
                </a:solidFill>
              </a:rPr>
              <a:t>O que inclui?</a:t>
            </a:r>
            <a:endParaRPr lang="en-US" b="1">
              <a:solidFill>
                <a:srgbClr val="73BE64"/>
              </a:solidFill>
            </a:endParaRPr>
          </a:p>
        </p:txBody>
      </p:sp>
      <p:sp>
        <p:nvSpPr>
          <p:cNvPr id="34823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000" b="1">
                <a:solidFill>
                  <a:srgbClr val="6BBD46"/>
                </a:solidFill>
                <a:latin typeface="Segoe UI" pitchFamily="34" charset="0"/>
                <a:cs typeface="Segoe UI" pitchFamily="34" charset="0"/>
              </a:rPr>
              <a:t>Suite de Aprendizagem Microsoft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38" y="420688"/>
            <a:ext cx="83375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PT" sz="3000" b="1" dirty="0">
                <a:solidFill>
                  <a:srgbClr val="6BBD46"/>
                </a:solidFill>
                <a:latin typeface="Segoe UI" pitchFamily="34" charset="0"/>
                <a:ea typeface="+mj-ea"/>
                <a:cs typeface="Segoe UI" pitchFamily="34" charset="0"/>
              </a:rPr>
              <a:t>Projecto de Investigação PIL para as Escolas </a:t>
            </a:r>
          </a:p>
          <a:p>
            <a:pPr>
              <a:defRPr/>
            </a:pPr>
            <a:endParaRPr lang="pt-PT" dirty="0"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13" y="1066800"/>
            <a:ext cx="8034337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dirty="0"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Metodologia de Investigação aplicada às Escolas, desenvolvida pela SRI Internacional (Centro de Investigação)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Identifica  e avalia as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práticas de ensino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inovadoras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na Sala de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Aula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Permite o acompanhamento da evolução dessas práticas ao longo do tempo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Fornece um Relatório automático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– em 24 horas - a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partir das respostas </a:t>
            </a: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obtidas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Inclui materiais de formação para o responsável da investigação na Escola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 dirty="0">
                <a:latin typeface="+mn-lt"/>
                <a:ea typeface="ＭＳ Ｐゴシック" pitchFamily="20" charset="-128"/>
                <a:cs typeface="ＭＳ Ｐゴシック" pitchFamily="20" charset="-128"/>
              </a:rPr>
              <a:t>2 Questionários dirigidos a Professores e Directores de Escola, disponível on-line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PT" dirty="0"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  <a:p>
            <a:pPr>
              <a:defRPr/>
            </a:pPr>
            <a:r>
              <a:rPr lang="pt-PT" dirty="0"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</a:t>
            </a:r>
            <a:endParaRPr lang="pt-PT" dirty="0"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  <a:p>
            <a:pPr>
              <a:defRPr/>
            </a:pPr>
            <a:r>
              <a:rPr lang="pt-PT" dirty="0"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</a:t>
            </a:r>
            <a:endParaRPr lang="en-US" dirty="0"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pic>
        <p:nvPicPr>
          <p:cNvPr id="35843" name="Picture 4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315913"/>
            <a:ext cx="715168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94500" y="2074863"/>
            <a:ext cx="20669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000" b="1" dirty="0">
                <a:solidFill>
                  <a:srgbClr val="73BE64"/>
                </a:solidFill>
                <a:latin typeface="+mj-lt"/>
                <a:ea typeface="ＭＳ Ｐゴシック" pitchFamily="20" charset="-128"/>
                <a:cs typeface="ＭＳ Ｐゴシック" pitchFamily="20" charset="-128"/>
              </a:rPr>
              <a:t>Abril </a:t>
            </a:r>
          </a:p>
          <a:p>
            <a:pPr algn="ctr">
              <a:defRPr/>
            </a:pPr>
            <a:r>
              <a:rPr lang="pt-PT" sz="4000" b="1" dirty="0">
                <a:solidFill>
                  <a:srgbClr val="73BE64"/>
                </a:solidFill>
                <a:latin typeface="+mj-lt"/>
                <a:ea typeface="ＭＳ Ｐゴシック" pitchFamily="20" charset="-128"/>
                <a:cs typeface="ＭＳ Ｐゴシック" pitchFamily="20" charset="-128"/>
              </a:rPr>
              <a:t>2011</a:t>
            </a:r>
            <a:endParaRPr lang="pt-PT" sz="4000" b="1" dirty="0">
              <a:solidFill>
                <a:srgbClr val="73BE64"/>
              </a:solidFill>
              <a:latin typeface="+mj-lt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4500" y="4430713"/>
            <a:ext cx="2166938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dirty="0">
                <a:solidFill>
                  <a:srgbClr val="73BE64"/>
                </a:solidFill>
                <a:latin typeface="+mn-lt"/>
                <a:ea typeface="ＭＳ Ｐゴシック" pitchFamily="20" charset="-128"/>
                <a:cs typeface="ＭＳ Ｐゴシック" pitchFamily="20" charset="-128"/>
              </a:rPr>
              <a:t>Português</a:t>
            </a:r>
            <a:endParaRPr lang="en-US" sz="3200" b="1" dirty="0">
              <a:solidFill>
                <a:srgbClr val="73BE64"/>
              </a:solidFill>
              <a:latin typeface="+mn-lt"/>
              <a:ea typeface="ＭＳ Ｐゴシック" pitchFamily="20" charset="-128"/>
              <a:cs typeface="ＭＳ Ｐゴシック" pitchFamily="20" charset="-128"/>
            </a:endParaRPr>
          </a:p>
          <a:p>
            <a:pPr>
              <a:defRPr/>
            </a:pPr>
            <a:endParaRPr lang="en-US" dirty="0"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pic>
        <p:nvPicPr>
          <p:cNvPr id="36868" name="Picture 4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425" y="290513"/>
            <a:ext cx="6618288" cy="1143000"/>
          </a:xfrm>
        </p:spPr>
        <p:txBody>
          <a:bodyPr/>
          <a:lstStyle/>
          <a:p>
            <a:pPr>
              <a:defRPr/>
            </a:pPr>
            <a:r>
              <a:rPr lang="pt-PT" smtClean="0"/>
              <a:t>O impacto </a:t>
            </a:r>
            <a:r>
              <a:rPr lang="pt-PT"/>
              <a:t>que se espera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47800"/>
            <a:ext cx="8229600" cy="18923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sz="2000" err="1"/>
              <a:t>Valorizem</a:t>
            </a:r>
            <a:r>
              <a:rPr sz="2000"/>
              <a:t> o </a:t>
            </a:r>
            <a:r>
              <a:rPr sz="2000" err="1"/>
              <a:t>envolvimento</a:t>
            </a:r>
            <a:r>
              <a:rPr sz="2000"/>
              <a:t> da </a:t>
            </a:r>
            <a:r>
              <a:rPr sz="2000" err="1"/>
              <a:t>comunidade</a:t>
            </a:r>
            <a:r>
              <a:rPr sz="2000"/>
              <a:t> </a:t>
            </a:r>
            <a:r>
              <a:rPr sz="2000" err="1"/>
              <a:t>educativa</a:t>
            </a:r>
            <a:r>
              <a:rPr sz="2000"/>
              <a:t> no </a:t>
            </a:r>
            <a:r>
              <a:rPr sz="2000" err="1"/>
              <a:t>seu</a:t>
            </a:r>
            <a:r>
              <a:rPr sz="2000"/>
              <a:t> </a:t>
            </a:r>
            <a:r>
              <a:rPr sz="2000" err="1"/>
              <a:t>todo</a:t>
            </a:r>
            <a:endParaRPr sz="200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sz="2000" err="1"/>
              <a:t>Incluam</a:t>
            </a:r>
            <a:r>
              <a:rPr sz="2000"/>
              <a:t> </a:t>
            </a:r>
            <a:r>
              <a:rPr sz="2000" err="1"/>
              <a:t>novas</a:t>
            </a:r>
            <a:r>
              <a:rPr sz="2000"/>
              <a:t> </a:t>
            </a:r>
            <a:r>
              <a:rPr sz="2000" err="1"/>
              <a:t>ferramentas</a:t>
            </a:r>
            <a:r>
              <a:rPr sz="2000"/>
              <a:t> </a:t>
            </a:r>
            <a:r>
              <a:rPr sz="2000" err="1"/>
              <a:t>para</a:t>
            </a:r>
            <a:r>
              <a:rPr sz="2000"/>
              <a:t> </a:t>
            </a:r>
            <a:r>
              <a:rPr sz="2000" err="1"/>
              <a:t>inovar</a:t>
            </a:r>
            <a:r>
              <a:rPr sz="2000"/>
              <a:t> no </a:t>
            </a:r>
            <a:r>
              <a:rPr sz="2000" err="1"/>
              <a:t>ensino</a:t>
            </a:r>
            <a:r>
              <a:rPr sz="2000"/>
              <a:t> e </a:t>
            </a:r>
            <a:r>
              <a:rPr sz="2000" err="1"/>
              <a:t>estimular</a:t>
            </a:r>
            <a:r>
              <a:rPr sz="2000"/>
              <a:t> </a:t>
            </a:r>
            <a:r>
              <a:rPr sz="2000" err="1"/>
              <a:t>os</a:t>
            </a:r>
            <a:r>
              <a:rPr sz="2000"/>
              <a:t> </a:t>
            </a:r>
            <a:r>
              <a:rPr sz="2000" err="1"/>
              <a:t>alunos</a:t>
            </a:r>
            <a:endParaRPr sz="200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/>
              <a:t>Tenham em conta a vida digital dos alunos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PT" sz="2000"/>
              <a:t>Potenciem a utilização do Magalhães na sala de aula.</a:t>
            </a:r>
            <a:endParaRPr lang="pt-PT" sz="2000"/>
          </a:p>
          <a:p>
            <a:pPr marL="0" indent="0" algn="ctr">
              <a:lnSpc>
                <a:spcPct val="150000"/>
              </a:lnSpc>
              <a:buFont typeface="Arial" pitchFamily="20" charset="0"/>
              <a:buNone/>
              <a:defRPr/>
            </a:pPr>
            <a:r>
              <a:rPr lang="pt-PT"/>
              <a:t>Sejam o </a:t>
            </a:r>
            <a:r>
              <a:rPr lang="pt-PT" sz="4000" b="1">
                <a:ea typeface="Segoe UI" pitchFamily="34" charset="0"/>
              </a:rPr>
              <a:t>catalisador</a:t>
            </a:r>
            <a:r>
              <a:rPr lang="pt-PT"/>
              <a:t> da criação de uma </a:t>
            </a:r>
          </a:p>
          <a:p>
            <a:pPr marL="0" indent="0" algn="ctr">
              <a:lnSpc>
                <a:spcPct val="150000"/>
              </a:lnSpc>
              <a:buFont typeface="Arial" pitchFamily="20" charset="0"/>
              <a:buNone/>
              <a:defRPr/>
            </a:pPr>
            <a:r>
              <a:rPr lang="pt-PT" sz="4000" b="1">
                <a:ea typeface="Segoe UI" pitchFamily="34" charset="0"/>
              </a:rPr>
              <a:t>Cultura </a:t>
            </a:r>
            <a:r>
              <a:rPr lang="pt-PT" sz="4000" b="1">
                <a:ea typeface="Segoe UI" pitchFamily="34" charset="0"/>
              </a:rPr>
              <a:t>de Inovação nas Escolas</a:t>
            </a:r>
          </a:p>
          <a:p>
            <a:pPr>
              <a:lnSpc>
                <a:spcPct val="150000"/>
              </a:lnSpc>
              <a:buFont typeface="Arial" pitchFamily="20" charset="0"/>
              <a:buChar char="•"/>
              <a:defRPr/>
            </a:pPr>
            <a:endParaRPr sz="4000" b="1">
              <a:ea typeface="Segoe UI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76225"/>
            <a:ext cx="1457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Microsoft corporatelogo with tagline MS generic brand r.png"/>
          <p:cNvPicPr>
            <a:picLocks noChangeAspect="1"/>
          </p:cNvPicPr>
          <p:nvPr/>
        </p:nvPicPr>
        <p:blipFill>
          <a:blip r:embed="rId2"/>
          <a:srcRect t="2" b="37563"/>
          <a:stretch>
            <a:fillRect/>
          </a:stretch>
        </p:blipFill>
        <p:spPr bwMode="auto">
          <a:xfrm>
            <a:off x="5800725" y="5929313"/>
            <a:ext cx="3810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49775" y="3025775"/>
            <a:ext cx="3006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200" b="1" dirty="0">
                <a:solidFill>
                  <a:schemeClr val="bg1"/>
                </a:solidFill>
                <a:latin typeface="+mj-lt"/>
                <a:ea typeface="ＭＳ Ｐゴシック" pitchFamily="20" charset="-128"/>
                <a:cs typeface="ＭＳ Ｐゴシック" pitchFamily="20" charset="-128"/>
              </a:rPr>
              <a:t>Bom Trabalho!</a:t>
            </a:r>
            <a:endParaRPr lang="en-US" sz="3200" b="1" dirty="0">
              <a:solidFill>
                <a:schemeClr val="bg1"/>
              </a:solidFill>
              <a:latin typeface="+mj-lt"/>
              <a:ea typeface="ＭＳ Ｐゴシック" pitchFamily="20" charset="-128"/>
              <a:cs typeface="ＭＳ Ｐゴシック" pitchFamily="20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81000" y="609600"/>
            <a:ext cx="86106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Font typeface="Arial" pitchFamily="20" charset="0"/>
              <a:buNone/>
              <a:defRPr/>
            </a:pPr>
            <a:r>
              <a:rPr sz="2800" err="1">
                <a:ea typeface="Segoe UI" pitchFamily="34" charset="0"/>
              </a:rPr>
              <a:t>Está</a:t>
            </a:r>
            <a:r>
              <a:rPr sz="2800">
                <a:ea typeface="Segoe UI" pitchFamily="34" charset="0"/>
              </a:rPr>
              <a:t> a </a:t>
            </a:r>
            <a:r>
              <a:rPr sz="2800" err="1">
                <a:ea typeface="Segoe UI" pitchFamily="34" charset="0"/>
              </a:rPr>
              <a:t>crescer</a:t>
            </a:r>
            <a:r>
              <a:rPr sz="2800">
                <a:ea typeface="Segoe UI" pitchFamily="34" charset="0"/>
              </a:rPr>
              <a:t> um </a:t>
            </a:r>
            <a:r>
              <a:rPr sz="5200" b="1" err="1">
                <a:ea typeface="Segoe UI" pitchFamily="34" charset="0"/>
              </a:rPr>
              <a:t>consenso</a:t>
            </a:r>
            <a:r>
              <a:rPr sz="5200" b="1">
                <a:ea typeface="Segoe UI" pitchFamily="34" charset="0"/>
              </a:rPr>
              <a:t> global </a:t>
            </a:r>
            <a:r>
              <a:rPr sz="2800">
                <a:ea typeface="Segoe UI" pitchFamily="34" charset="0"/>
              </a:rPr>
              <a:t>entre </a:t>
            </a:r>
            <a:r>
              <a:rPr sz="2800" err="1">
                <a:ea typeface="Segoe UI" pitchFamily="34" charset="0"/>
              </a:rPr>
              <a:t>os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decisores</a:t>
            </a:r>
            <a:r>
              <a:rPr sz="2800">
                <a:ea typeface="Segoe UI" pitchFamily="34" charset="0"/>
              </a:rPr>
              <a:t>, </a:t>
            </a:r>
            <a:r>
              <a:rPr sz="2800" err="1">
                <a:ea typeface="Segoe UI" pitchFamily="34" charset="0"/>
              </a:rPr>
              <a:t>directores</a:t>
            </a:r>
            <a:r>
              <a:rPr sz="2800">
                <a:ea typeface="Segoe UI" pitchFamily="34" charset="0"/>
              </a:rPr>
              <a:t> de </a:t>
            </a:r>
            <a:r>
              <a:rPr sz="2800" err="1">
                <a:ea typeface="Segoe UI" pitchFamily="34" charset="0"/>
              </a:rPr>
              <a:t>escolas</a:t>
            </a:r>
            <a:r>
              <a:rPr sz="2800">
                <a:ea typeface="Segoe UI" pitchFamily="34" charset="0"/>
              </a:rPr>
              <a:t> e </a:t>
            </a:r>
            <a:r>
              <a:rPr sz="2800" err="1">
                <a:ea typeface="Segoe UI" pitchFamily="34" charset="0"/>
              </a:rPr>
              <a:t>professores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que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consideram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que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os</a:t>
            </a:r>
            <a:r>
              <a:rPr sz="2800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sistemas</a:t>
            </a:r>
            <a:r>
              <a:rPr sz="5200" b="1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educativos</a:t>
            </a:r>
            <a:r>
              <a:rPr sz="5200" b="1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devem</a:t>
            </a:r>
            <a:r>
              <a:rPr sz="5200" b="1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transformar</a:t>
            </a:r>
            <a:r>
              <a:rPr sz="5200" b="1">
                <a:ea typeface="Segoe UI" pitchFamily="34" charset="0"/>
              </a:rPr>
              <a:t>-se </a:t>
            </a:r>
            <a:r>
              <a:rPr sz="2800">
                <a:ea typeface="Segoe UI" pitchFamily="34" charset="0"/>
              </a:rPr>
              <a:t>e </a:t>
            </a:r>
            <a:r>
              <a:rPr sz="2800" err="1">
                <a:ea typeface="Segoe UI" pitchFamily="34" charset="0"/>
              </a:rPr>
              <a:t>que</a:t>
            </a:r>
            <a:r>
              <a:rPr sz="2800">
                <a:ea typeface="Segoe UI" pitchFamily="34" charset="0"/>
              </a:rPr>
              <a:t> as </a:t>
            </a:r>
            <a:r>
              <a:rPr sz="5200" b="1" err="1">
                <a:ea typeface="Segoe UI" pitchFamily="34" charset="0"/>
              </a:rPr>
              <a:t>práticas</a:t>
            </a:r>
            <a:r>
              <a:rPr sz="5200" b="1">
                <a:ea typeface="Segoe UI" pitchFamily="34" charset="0"/>
              </a:rPr>
              <a:t> de </a:t>
            </a:r>
            <a:r>
              <a:rPr sz="5200" b="1" err="1">
                <a:ea typeface="Segoe UI" pitchFamily="34" charset="0"/>
              </a:rPr>
              <a:t>ensino</a:t>
            </a:r>
            <a:r>
              <a:rPr sz="5200" b="1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tradicionais</a:t>
            </a:r>
            <a:r>
              <a:rPr sz="2800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devem</a:t>
            </a:r>
            <a:r>
              <a:rPr sz="5200" b="1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mudar</a:t>
            </a:r>
            <a:r>
              <a:rPr sz="5200" b="1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para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melhor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preparar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os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indivíduos</a:t>
            </a:r>
            <a:r>
              <a:rPr sz="2800">
                <a:ea typeface="Segoe UI" pitchFamily="34" charset="0"/>
              </a:rPr>
              <a:t> </a:t>
            </a:r>
            <a:r>
              <a:rPr sz="2800" err="1">
                <a:ea typeface="Segoe UI" pitchFamily="34" charset="0"/>
              </a:rPr>
              <a:t>para</a:t>
            </a:r>
            <a:r>
              <a:rPr sz="2800">
                <a:ea typeface="Segoe UI" pitchFamily="34" charset="0"/>
              </a:rPr>
              <a:t> o </a:t>
            </a:r>
            <a:r>
              <a:rPr sz="2800" err="1">
                <a:ea typeface="Segoe UI" pitchFamily="34" charset="0"/>
              </a:rPr>
              <a:t>seu</a:t>
            </a:r>
            <a:r>
              <a:rPr sz="2800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sucesso</a:t>
            </a:r>
            <a:r>
              <a:rPr sz="5200" b="1">
                <a:ea typeface="Segoe UI" pitchFamily="34" charset="0"/>
              </a:rPr>
              <a:t> </a:t>
            </a:r>
            <a:r>
              <a:rPr sz="5200" b="1" err="1">
                <a:ea typeface="Segoe UI" pitchFamily="34" charset="0"/>
              </a:rPr>
              <a:t>pessoal</a:t>
            </a:r>
            <a:r>
              <a:rPr sz="5200" b="1">
                <a:ea typeface="Segoe UI" pitchFamily="34" charset="0"/>
              </a:rPr>
              <a:t> e </a:t>
            </a:r>
            <a:r>
              <a:rPr sz="5200" b="1" err="1">
                <a:ea typeface="Segoe UI" pitchFamily="34" charset="0"/>
              </a:rPr>
              <a:t>profissional</a:t>
            </a:r>
            <a:r>
              <a:rPr sz="2800">
                <a:ea typeface="Segoe UI" pitchFamily="34" charset="0"/>
              </a:rPr>
              <a:t>.</a:t>
            </a:r>
            <a:endParaRPr sz="2800">
              <a:ea typeface="Segoe UI" pitchFamily="34" charset="0"/>
            </a:endParaRPr>
          </a:p>
          <a:p>
            <a:pPr marL="0" indent="0">
              <a:buFont typeface="Arial" pitchFamily="20" charset="0"/>
              <a:buNone/>
              <a:defRPr/>
            </a:pPr>
            <a:endParaRPr sz="2800"/>
          </a:p>
        </p:txBody>
      </p:sp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DB64D6-7117-49F4-B876-864D9D6A3D94}" type="slidenum">
              <a:rPr lang="en-US" smtClean="0">
                <a:latin typeface="Segoe UI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Segoe U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0483" name="Picture 5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363538" y="1317625"/>
            <a:ext cx="84486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Uma</a:t>
            </a:r>
            <a:r>
              <a:rPr lang="en-US" sz="20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educação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excelência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latin typeface="+mn-lt"/>
                <a:ea typeface="+mn-ea"/>
                <a:cs typeface="+mn-cs"/>
              </a:rPr>
              <a:t>é um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direito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essencial</a:t>
            </a:r>
            <a:r>
              <a:rPr lang="en-US" sz="2000" dirty="0">
                <a:latin typeface="+mn-lt"/>
                <a:ea typeface="+mn-ea"/>
                <a:cs typeface="+mn-cs"/>
              </a:rPr>
              <a:t> e um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imperativo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social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63538" y="3627438"/>
            <a:ext cx="84486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As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tecnologias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desempenham</a:t>
            </a:r>
            <a:r>
              <a:rPr lang="en-US" sz="2000" dirty="0">
                <a:latin typeface="+mn-lt"/>
                <a:ea typeface="+mn-ea"/>
                <a:cs typeface="+mn-cs"/>
              </a:rPr>
              <a:t> um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papel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central </a:t>
            </a:r>
            <a:r>
              <a:rPr lang="en-US" sz="2000" dirty="0">
                <a:latin typeface="+mn-lt"/>
                <a:ea typeface="+mn-ea"/>
                <a:cs typeface="+mn-cs"/>
              </a:rPr>
              <a:t>no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apoio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desenvolvimento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competências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séc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. XXI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363538" y="2557463"/>
            <a:ext cx="84486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ea typeface="+mn-ea"/>
                <a:cs typeface="+mn-cs"/>
              </a:rPr>
              <a:t>Experiências</a:t>
            </a:r>
            <a:r>
              <a:rPr lang="en-US" sz="2000" dirty="0">
                <a:latin typeface="+mn-lt"/>
                <a:ea typeface="+mn-ea"/>
                <a:cs typeface="+mn-cs"/>
              </a:rPr>
              <a:t> de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aprendizagem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efectivas</a:t>
            </a:r>
            <a:r>
              <a:rPr lang="en-US" sz="2000" dirty="0">
                <a:latin typeface="+mn-lt"/>
                <a:ea typeface="+mn-ea"/>
                <a:cs typeface="+mn-cs"/>
              </a:rPr>
              <a:t> 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significativas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promovem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melhores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resultados</a:t>
            </a:r>
            <a:endParaRPr lang="en-US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363538" y="5137150"/>
            <a:ext cx="84486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ea typeface="+mn-ea"/>
                <a:cs typeface="+mn-cs"/>
              </a:rPr>
              <a:t>Comunidades</a:t>
            </a:r>
            <a:r>
              <a:rPr lang="en-US" sz="2000" dirty="0">
                <a:latin typeface="+mn-lt"/>
                <a:ea typeface="+mn-ea"/>
                <a:cs typeface="+mn-cs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colaboraçã</a:t>
            </a:r>
            <a:r>
              <a:rPr lang="en-US" sz="2000" dirty="0" err="1">
                <a:latin typeface="+mn-lt"/>
                <a:ea typeface="+mn-ea"/>
                <a:cs typeface="+mn-cs"/>
              </a:rPr>
              <a:t>o</a:t>
            </a:r>
            <a:r>
              <a:rPr lang="en-US" sz="2000" dirty="0">
                <a:latin typeface="+mn-lt"/>
                <a:ea typeface="+mn-ea"/>
                <a:cs typeface="+mn-cs"/>
              </a:rPr>
              <a:t> entre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professores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são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essenciais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para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melhorar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educação</a:t>
            </a:r>
            <a:endParaRPr lang="en-US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>
                <a:latin typeface="+mj-lt"/>
              </a:rPr>
              <a:t>Visão</a:t>
            </a:r>
            <a:r>
              <a:rPr smtClean="0">
                <a:latin typeface="+mj-lt"/>
              </a:rPr>
              <a:t> da Microsoft </a:t>
            </a:r>
            <a:r>
              <a:rPr err="1" smtClean="0">
                <a:latin typeface="+mj-lt"/>
              </a:rPr>
              <a:t>para</a:t>
            </a:r>
            <a:r>
              <a:rPr smtClean="0">
                <a:latin typeface="+mj-lt"/>
              </a:rPr>
              <a:t> a </a:t>
            </a:r>
            <a:r>
              <a:rPr err="1" smtClean="0">
                <a:latin typeface="+mj-lt"/>
              </a:rPr>
              <a:t>Educação</a:t>
            </a:r>
            <a:endParaRPr>
              <a:latin typeface="+mj-lt"/>
            </a:endParaRPr>
          </a:p>
        </p:txBody>
      </p:sp>
      <p:pic>
        <p:nvPicPr>
          <p:cNvPr id="22534" name="Picture 9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_saop2_4076_RGB.jpg"/>
          <p:cNvPicPr>
            <a:picLocks noChangeAspect="1"/>
          </p:cNvPicPr>
          <p:nvPr/>
        </p:nvPicPr>
        <p:blipFill>
          <a:blip r:embed="rId3" cstate="print"/>
          <a:srcRect l="23740" r="30909"/>
          <a:stretch>
            <a:fillRect/>
          </a:stretch>
        </p:blipFill>
        <p:spPr>
          <a:xfrm>
            <a:off x="6221001" y="1290168"/>
            <a:ext cx="2465799" cy="362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18"/>
          <p:cNvSpPr txBox="1">
            <a:spLocks/>
          </p:cNvSpPr>
          <p:nvPr/>
        </p:nvSpPr>
        <p:spPr bwMode="auto">
          <a:xfrm>
            <a:off x="457200" y="1116013"/>
            <a:ext cx="54435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t-PT" sz="1600" dirty="0">
                <a:latin typeface="Calibri" pitchFamily="34" charset="0"/>
                <a:ea typeface="ＭＳ Ｐゴシック" pitchFamily="20" charset="-128"/>
                <a:cs typeface="Calibri" pitchFamily="34" charset="0"/>
              </a:rPr>
              <a:t>  </a:t>
            </a:r>
            <a:r>
              <a:rPr lang="pt-PT" sz="2000" dirty="0">
                <a:latin typeface="+mn-lt"/>
                <a:ea typeface="+mn-ea"/>
                <a:cs typeface="+mn-cs"/>
              </a:rPr>
              <a:t>Incrementar </a:t>
            </a:r>
            <a:r>
              <a:rPr lang="pt-PT" sz="2000" dirty="0">
                <a:latin typeface="+mn-lt"/>
                <a:ea typeface="+mn-ea"/>
                <a:cs typeface="+mn-cs"/>
              </a:rPr>
              <a:t>de forma significativa a literacia digital dos alunos, professores e quadros da escola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t-PT" sz="2000" dirty="0">
                <a:latin typeface="+mn-lt"/>
                <a:ea typeface="+mn-ea"/>
                <a:cs typeface="+mn-cs"/>
              </a:rPr>
              <a:t> Apoiar os professores e a escola no desenvolvimento de uma cultura de inovação tecnológica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t-PT" sz="2000" dirty="0">
                <a:latin typeface="+mn-lt"/>
                <a:ea typeface="+mn-ea"/>
                <a:cs typeface="+mn-cs"/>
              </a:rPr>
              <a:t> Trabalhar com a escola no sentido de preparar os alunos para as competências do séc. XXI</a:t>
            </a: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pt-PT" sz="2000" dirty="0">
                <a:latin typeface="+mn-lt"/>
                <a:ea typeface="+mn-ea"/>
                <a:cs typeface="+mn-cs"/>
              </a:rPr>
              <a:t> Contribuir para a qualidade do ensino e melhoria da aprendizagem</a:t>
            </a:r>
          </a:p>
          <a:p>
            <a:pPr>
              <a:spcBef>
                <a:spcPts val="1200"/>
              </a:spcBef>
              <a:defRPr/>
            </a:pPr>
            <a:endParaRPr lang="pt-PT" sz="2000" dirty="0"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pt-PT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accent1"/>
                </a:solidFill>
                <a:latin typeface="Segoe UI" pitchFamily="34" charset="0"/>
                <a:ea typeface="ＭＳ Ｐゴシック" pitchFamily="20" charset="-128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  <a:cs typeface="Segoe UI" pitchFamily="3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  <a:cs typeface="Segoe UI" pitchFamily="3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  <a:cs typeface="Segoe UI" pitchFamily="3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  <a:cs typeface="Segoe UI" pitchFamily="3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2B32A"/>
                </a:solidFill>
                <a:latin typeface="Segoe UI" pitchFamily="20" charset="0"/>
                <a:ea typeface="ＭＳ Ｐゴシック" pitchFamily="20" charset="-128"/>
              </a:defRPr>
            </a:lvl9pPr>
          </a:lstStyle>
          <a:p>
            <a:pPr>
              <a:defRPr/>
            </a:pPr>
            <a:r>
              <a:rPr lang="en-US" dirty="0" err="1" smtClean="0">
                <a:latin typeface="+mj-lt"/>
              </a:rPr>
              <a:t>Programa</a:t>
            </a:r>
            <a:r>
              <a:rPr lang="en-US" dirty="0" smtClean="0">
                <a:latin typeface="+mj-lt"/>
              </a:rPr>
              <a:t> Partners in Learning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825" y="5057775"/>
            <a:ext cx="6411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sz="4000" b="1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2004 /2009   - 2009 /2013</a:t>
            </a:r>
          </a:p>
          <a:p>
            <a:r>
              <a:rPr lang="pt-PT" sz="3200" b="1">
                <a:solidFill>
                  <a:schemeClr val="accent1"/>
                </a:solidFill>
                <a:latin typeface="Segoe UI" pitchFamily="34" charset="0"/>
                <a:cs typeface="Segoe UI" pitchFamily="34" charset="0"/>
              </a:rPr>
              <a:t>Memorando de Entendimento  </a:t>
            </a:r>
            <a:endParaRPr lang="en-US" sz="3200" b="1">
              <a:solidFill>
                <a:schemeClr val="accent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4581" name="Picture 5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338" y="3243263"/>
            <a:ext cx="2222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200" b="1" dirty="0">
                <a:solidFill>
                  <a:srgbClr val="525353"/>
                </a:solidFill>
                <a:latin typeface="Calibri" pitchFamily="34" charset="0"/>
                <a:ea typeface="+mj-ea"/>
                <a:cs typeface="Calibri" pitchFamily="34" charset="0"/>
              </a:rPr>
              <a:t>Portal de Conteúdos Mais Fácil Com TIC para professores</a:t>
            </a:r>
            <a:endParaRPr lang="pt-PT" sz="1200" b="1" dirty="0">
              <a:solidFill>
                <a:srgbClr val="525353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14325" y="909638"/>
            <a:ext cx="2466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Conferência Professores Inovadores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8" y="1185863"/>
            <a:ext cx="2074862" cy="138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90600" y="4966587"/>
            <a:ext cx="3508332" cy="369332"/>
          </a:xfrm>
          <a:prstGeom prst="rect">
            <a:avLst/>
          </a:prstGeom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escolas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inovadoras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985" y="401284"/>
            <a:ext cx="3508332" cy="369332"/>
          </a:xfrm>
          <a:prstGeom prst="rect">
            <a:avLst/>
          </a:prstGeom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Professores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inovadores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4005" y="1652521"/>
            <a:ext cx="3508332" cy="369332"/>
          </a:xfrm>
          <a:prstGeom prst="rect">
            <a:avLst/>
          </a:prstGeom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Alunos inovadores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4472" y="5541882"/>
            <a:ext cx="3508332" cy="369332"/>
          </a:xfrm>
          <a:prstGeom prst="rect">
            <a:avLst/>
          </a:prstGeom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Líderes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 </a:t>
            </a:r>
            <a:r>
              <a:rPr 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inovadores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pic>
        <p:nvPicPr>
          <p:cNvPr id="2663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7863" y="3705225"/>
            <a:ext cx="166528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5449888"/>
            <a:ext cx="30670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We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" y="3159125"/>
            <a:ext cx="10541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578373" y="2743074"/>
            <a:ext cx="1773261" cy="913498"/>
            <a:chOff x="4312830" y="3429000"/>
            <a:chExt cx="4584484" cy="2214578"/>
          </a:xfrm>
          <a:scene3d>
            <a:camera prst="perspectiveLeft"/>
            <a:lightRig rig="threePt" dir="t"/>
          </a:scene3d>
        </p:grpSpPr>
        <p:pic>
          <p:nvPicPr>
            <p:cNvPr id="18" name="Picture 17" descr="Picture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4215" y="3429000"/>
              <a:ext cx="3303099" cy="2214578"/>
            </a:xfrm>
            <a:prstGeom prst="rect">
              <a:avLst/>
            </a:prstGeom>
          </p:spPr>
        </p:pic>
        <p:pic>
          <p:nvPicPr>
            <p:cNvPr id="19" name="Picture 2" descr="C:\Users\afranco\AppData\Local\Microsoft\Windows\Temporary Internet Files\Content.Outlook\6PGJN1W2\foto_manhã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2830" y="3429000"/>
              <a:ext cx="2045120" cy="2198504"/>
            </a:xfrm>
            <a:prstGeom prst="rect">
              <a:avLst/>
            </a:prstGeom>
            <a:noFill/>
          </p:spPr>
        </p:pic>
      </p:grpSp>
      <p:pic>
        <p:nvPicPr>
          <p:cNvPr id="20" name="Picture 19" descr="webLD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35199" y="4128739"/>
            <a:ext cx="1555243" cy="11921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637" name="Picture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65438" y="1525588"/>
            <a:ext cx="10207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98988" y="962025"/>
            <a:ext cx="148748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Box 23"/>
          <p:cNvSpPr txBox="1">
            <a:spLocks noChangeArrowheads="1"/>
          </p:cNvSpPr>
          <p:nvPr/>
        </p:nvSpPr>
        <p:spPr bwMode="auto">
          <a:xfrm>
            <a:off x="2670175" y="1149350"/>
            <a:ext cx="14462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Webcasts Educação</a:t>
            </a:r>
          </a:p>
        </p:txBody>
      </p:sp>
      <p:sp>
        <p:nvSpPr>
          <p:cNvPr id="26640" name="TextBox 24"/>
          <p:cNvSpPr txBox="1">
            <a:spLocks noChangeArrowheads="1"/>
          </p:cNvSpPr>
          <p:nvPr/>
        </p:nvSpPr>
        <p:spPr bwMode="auto">
          <a:xfrm>
            <a:off x="4551363" y="5334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Concurso Conta-nos Uma História</a:t>
            </a:r>
          </a:p>
        </p:txBody>
      </p:sp>
      <p:sp>
        <p:nvSpPr>
          <p:cNvPr id="26641" name="TextBox 25"/>
          <p:cNvSpPr txBox="1">
            <a:spLocks noChangeArrowheads="1"/>
          </p:cNvSpPr>
          <p:nvPr/>
        </p:nvSpPr>
        <p:spPr bwMode="auto">
          <a:xfrm>
            <a:off x="6435725" y="238125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Segurança na Internet</a:t>
            </a:r>
          </a:p>
        </p:txBody>
      </p:sp>
      <p:pic>
        <p:nvPicPr>
          <p:cNvPr id="26642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05550" y="549275"/>
            <a:ext cx="1843088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6643" name="TextBox 26"/>
          <p:cNvSpPr txBox="1">
            <a:spLocks noChangeArrowheads="1"/>
          </p:cNvSpPr>
          <p:nvPr/>
        </p:nvSpPr>
        <p:spPr bwMode="auto">
          <a:xfrm>
            <a:off x="5797550" y="2398713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Visitas de Estudo</a:t>
            </a:r>
          </a:p>
        </p:txBody>
      </p:sp>
      <p:pic>
        <p:nvPicPr>
          <p:cNvPr id="26644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9188" y="1119188"/>
            <a:ext cx="14874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6788" y="2022475"/>
            <a:ext cx="140493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TextBox 27"/>
          <p:cNvSpPr txBox="1">
            <a:spLocks noChangeArrowheads="1"/>
          </p:cNvSpPr>
          <p:nvPr/>
        </p:nvSpPr>
        <p:spPr bwMode="auto">
          <a:xfrm>
            <a:off x="396875" y="278765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Iniciativa Magalhães</a:t>
            </a: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>
            <a:off x="5975350" y="3840163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Literacia Digital</a:t>
            </a:r>
          </a:p>
        </p:txBody>
      </p:sp>
      <p:pic>
        <p:nvPicPr>
          <p:cNvPr id="26648" name="Picture 21" descr="prati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6838" y="4473575"/>
            <a:ext cx="16319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33800" y="4202113"/>
            <a:ext cx="946150" cy="1066800"/>
          </a:xfrm>
          <a:prstGeom prst="rect">
            <a:avLst/>
          </a:prstGeom>
          <a:noFill/>
          <a:ln>
            <a:solidFill>
              <a:srgbClr val="5490CA"/>
            </a:solidFill>
          </a:ln>
          <a:effectLst>
            <a:outerShdw blurRad="165100" dist="88900" dir="2700000" sx="101000" sy="101000" algn="tl" rotWithShape="0">
              <a:prstClr val="black">
                <a:alpha val="31000"/>
              </a:prstClr>
            </a:outerShdw>
          </a:effectLst>
        </p:spPr>
      </p:pic>
      <p:sp>
        <p:nvSpPr>
          <p:cNvPr id="26650" name="TextBox 44"/>
          <p:cNvSpPr txBox="1">
            <a:spLocks noChangeArrowheads="1"/>
          </p:cNvSpPr>
          <p:nvPr/>
        </p:nvSpPr>
        <p:spPr bwMode="auto">
          <a:xfrm>
            <a:off x="3759200" y="3852863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1.000 Salas TIC</a:t>
            </a: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95738" y="2703513"/>
            <a:ext cx="9969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52" name="TextBox 46"/>
          <p:cNvSpPr txBox="1">
            <a:spLocks noChangeArrowheads="1"/>
          </p:cNvSpPr>
          <p:nvPr/>
        </p:nvSpPr>
        <p:spPr bwMode="auto">
          <a:xfrm>
            <a:off x="3978275" y="2079625"/>
            <a:ext cx="199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Iniciativa Escolas, Professores e Computadores Portáteis</a:t>
            </a:r>
          </a:p>
        </p:txBody>
      </p:sp>
      <p:pic>
        <p:nvPicPr>
          <p:cNvPr id="26653" name="Picture 4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431088" y="5595938"/>
            <a:ext cx="152558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7"/>
          <p:cNvPicPr>
            <a:picLocks noChangeAspect="1" noChangeArrowheads="1"/>
          </p:cNvPicPr>
          <p:nvPr/>
        </p:nvPicPr>
        <p:blipFill>
          <a:blip r:embed="rId20"/>
          <a:srcRect l="14789" t="11269" r="16550" b="23943"/>
          <a:stretch>
            <a:fillRect/>
          </a:stretch>
        </p:blipFill>
        <p:spPr bwMode="auto">
          <a:xfrm>
            <a:off x="7531100" y="3463925"/>
            <a:ext cx="1425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TextBox 53"/>
          <p:cNvSpPr txBox="1">
            <a:spLocks noChangeArrowheads="1"/>
          </p:cNvSpPr>
          <p:nvPr/>
        </p:nvSpPr>
        <p:spPr bwMode="auto">
          <a:xfrm>
            <a:off x="7489825" y="324485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PT" sz="1200" b="1">
                <a:solidFill>
                  <a:srgbClr val="525353"/>
                </a:solidFill>
                <a:latin typeface="Calibri" pitchFamily="34" charset="0"/>
              </a:rPr>
              <a:t>Concurso Webmaster</a:t>
            </a:r>
          </a:p>
        </p:txBody>
      </p:sp>
      <p:pic>
        <p:nvPicPr>
          <p:cNvPr id="26656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30813" y="5897563"/>
            <a:ext cx="20621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" descr="image001"/>
          <p:cNvPicPr>
            <a:picLocks noChangeAspect="1" noChangeArrowheads="1"/>
          </p:cNvPicPr>
          <p:nvPr/>
        </p:nvPicPr>
        <p:blipFill>
          <a:blip r:embed="rId4"/>
          <a:srcRect l="14816" t="-2113" r="8733" b="2113"/>
          <a:stretch>
            <a:fillRect/>
          </a:stretch>
        </p:blipFill>
        <p:spPr bwMode="auto">
          <a:xfrm>
            <a:off x="217488" y="76200"/>
            <a:ext cx="8926512" cy="654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A </a:t>
            </a:r>
            <a:r>
              <a:rPr lang="pt-PT" smtClean="0"/>
              <a:t>Parceria /Oportunidade </a:t>
            </a:r>
            <a:r>
              <a:rPr lang="pt-PT"/>
              <a:t>deste </a:t>
            </a:r>
            <a:r>
              <a:rPr lang="pt-PT" smtClean="0"/>
              <a:t> Concurso</a:t>
            </a:r>
            <a:r>
              <a:rPr lang="pt-PT"/>
              <a:t/>
            </a:r>
            <a:br>
              <a:rPr lang="pt-PT"/>
            </a:br>
            <a:endParaRPr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68313" y="893763"/>
            <a:ext cx="8469312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Uma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Parceria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 é uma relação de trabalho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contínua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, que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partilha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:</a:t>
            </a:r>
            <a:endParaRPr lang="en-US" sz="2200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Riscos e benefícios</a:t>
            </a:r>
            <a:endParaRPr lang="en-US" sz="2400" b="1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Responsabilidades</a:t>
            </a:r>
            <a:endParaRPr lang="en-US" sz="2400" b="1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Investimentos</a:t>
            </a:r>
            <a:endParaRPr lang="en-US" sz="2400" b="1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pPr marL="2171700" lvl="4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PT" sz="24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Envolvimento</a:t>
            </a:r>
            <a:endParaRPr lang="en-US" sz="2400" b="1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 E onde cada uma das partes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contribui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 com o seu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know-how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 para o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sucesso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 do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projecto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, desenvolvendo e criando </a:t>
            </a:r>
            <a:r>
              <a:rPr lang="pt-PT" sz="4000" b="1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actividades</a:t>
            </a:r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 específicas. </a:t>
            </a:r>
            <a:endParaRPr lang="en-US" sz="2200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pt-PT" sz="2200">
                <a:solidFill>
                  <a:srgbClr val="4C4C4C"/>
                </a:solidFill>
                <a:latin typeface="Segoe UI" pitchFamily="34" charset="0"/>
                <a:cs typeface="Segoe UI" pitchFamily="34" charset="0"/>
              </a:rPr>
              <a:t> </a:t>
            </a:r>
            <a:endParaRPr lang="en-US" sz="2200">
              <a:solidFill>
                <a:srgbClr val="4C4C4C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23" name="Picture 6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O contributo da MSFT para o projecto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17625"/>
            <a:ext cx="8229600" cy="4525963"/>
          </a:xfrm>
        </p:spPr>
        <p:txBody>
          <a:bodyPr/>
          <a:lstStyle/>
          <a:p>
            <a:pPr marL="0" indent="0">
              <a:buFont typeface="Arial" pitchFamily="20" charset="0"/>
              <a:buNone/>
              <a:defRPr/>
            </a:pPr>
            <a:endParaRPr lang="pt-PT" sz="2000"/>
          </a:p>
          <a:p>
            <a:pPr>
              <a:buFont typeface="Wingdings" pitchFamily="2" charset="2"/>
              <a:buChar char="Ø"/>
              <a:defRPr/>
            </a:pPr>
            <a:r>
              <a:rPr lang="pt-PT" sz="2400" b="1"/>
              <a:t>Ferramentas Microsoft para a Educação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PT" sz="1800" dirty="0" smtClean="0"/>
              <a:t>Suite de Aprendizagem</a:t>
            </a:r>
          </a:p>
          <a:p>
            <a:pPr marL="457200" lvl="1" indent="0">
              <a:buFont typeface="Arial" pitchFamily="20" charset="0"/>
              <a:buNone/>
              <a:defRPr/>
            </a:pPr>
            <a:endParaRPr lang="en-US" sz="1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sz="2400" b="1" err="1"/>
              <a:t>Conteúdos</a:t>
            </a:r>
            <a:r>
              <a:rPr sz="2400" b="1"/>
              <a:t> e </a:t>
            </a:r>
            <a:r>
              <a:rPr sz="2400" b="1" err="1"/>
              <a:t>Formação</a:t>
            </a:r>
            <a:endParaRPr sz="2400" b="1"/>
          </a:p>
          <a:p>
            <a:pPr lvl="1">
              <a:buFont typeface="Wingdings" pitchFamily="2" charset="2"/>
              <a:buChar char="ü"/>
              <a:defRPr/>
            </a:pPr>
            <a:r>
              <a:rPr lang="pt-PT" sz="1800" dirty="0"/>
              <a:t>Recursos Suite de Aprendizagem Microsoft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PT" sz="1800" dirty="0"/>
              <a:t>Formação on-line </a:t>
            </a:r>
            <a:r>
              <a:rPr lang="pt-PT" sz="1800" dirty="0" err="1"/>
              <a:t>Webcasts</a:t>
            </a:r>
            <a:r>
              <a:rPr lang="pt-PT" sz="1800" dirty="0"/>
              <a:t> Educação (“Gestão de Projectos”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PT" sz="1800" dirty="0"/>
              <a:t>Dossiê “Educação com as TIC”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pt-PT" sz="1800" dirty="0"/>
              <a:t>Encontro Coordenadores PTE – 29 de Março</a:t>
            </a:r>
          </a:p>
          <a:p>
            <a:pPr lvl="1">
              <a:buFont typeface="Arial" pitchFamily="20" charset="0"/>
              <a:buChar char="–"/>
              <a:defRPr/>
            </a:pPr>
            <a:endParaRPr lang="pt-PT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pt-PT" sz="2000"/>
              <a:t> </a:t>
            </a:r>
            <a:r>
              <a:rPr lang="pt-PT" sz="2400" b="1"/>
              <a:t>Projecto de Investigação PIL para as Escolas </a:t>
            </a:r>
          </a:p>
          <a:p>
            <a:pPr marL="0" indent="0">
              <a:buFont typeface="Arial" pitchFamily="20" charset="0"/>
              <a:buNone/>
              <a:defRPr/>
            </a:pPr>
            <a:endParaRPr lang="pt-PT" sz="2000"/>
          </a:p>
          <a:p>
            <a:pPr>
              <a:buFont typeface="Wingdings" pitchFamily="2" charset="2"/>
              <a:buChar char="Ø"/>
              <a:defRPr/>
            </a:pPr>
            <a:r>
              <a:rPr lang="pt-PT" sz="2000" b="1"/>
              <a:t>Apoio Financeiro</a:t>
            </a:r>
          </a:p>
          <a:p>
            <a:pPr marL="457200" lvl="1" indent="0">
              <a:buFont typeface="Arial" pitchFamily="20" charset="0"/>
              <a:buNone/>
              <a:defRPr/>
            </a:pPr>
            <a:endParaRPr lang="pt-PT" sz="1800" dirty="0" smtClean="0"/>
          </a:p>
        </p:txBody>
      </p:sp>
      <p:pic>
        <p:nvPicPr>
          <p:cNvPr id="31747" name="Picture 3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Suite de Aprendizagem Microsoft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73676" y="1539626"/>
            <a:ext cx="4750547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b="1" cap="all" dirty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20" charset="0"/>
                <a:ea typeface="ＭＳ Ｐゴシック" pitchFamily="20" charset="-128"/>
                <a:cs typeface="ＭＳ Ｐゴシック" pitchFamily="20" charset="-128"/>
              </a:rPr>
              <a:t>MOTIVAR. CRIAR. PARTILHAR</a:t>
            </a:r>
            <a:endParaRPr lang="en-US" b="1" cap="all" dirty="0">
              <a:ln w="0"/>
              <a:solidFill>
                <a:schemeClr val="tx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20" charset="0"/>
              <a:ea typeface="ＭＳ Ｐゴシック" pitchFamily="20" charset="-128"/>
              <a:cs typeface="ＭＳ Ｐゴシック" pitchFamily="20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49838" y="2459038"/>
            <a:ext cx="363696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0" charset="0"/>
              <a:buChar char="•"/>
              <a:defRPr lang="en-US" sz="1800" kern="1200" dirty="0" smtClean="0">
                <a:solidFill>
                  <a:srgbClr val="4C4C4C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0" charset="0"/>
              <a:buChar char="–"/>
              <a:defRPr sz="1600" kern="1200">
                <a:solidFill>
                  <a:srgbClr val="4C4C4C"/>
                </a:solidFill>
                <a:latin typeface="Segoe UI" pitchFamily="34" charset="0"/>
                <a:ea typeface="ＭＳ Ｐゴシック" pitchFamily="20" charset="-128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0" charset="0"/>
              <a:buChar char="•"/>
              <a:defRPr sz="1400" kern="1200">
                <a:solidFill>
                  <a:srgbClr val="4C4C4C"/>
                </a:solidFill>
                <a:latin typeface="Segoe UI" pitchFamily="34" charset="0"/>
                <a:ea typeface="ＭＳ Ｐゴシック" pitchFamily="20" charset="-128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0" charset="0"/>
              <a:buChar char="–"/>
              <a:defRPr sz="1400" kern="1200">
                <a:solidFill>
                  <a:srgbClr val="4C4C4C"/>
                </a:solidFill>
                <a:latin typeface="Segoe UI" pitchFamily="34" charset="0"/>
                <a:ea typeface="ＭＳ Ｐゴシック" pitchFamily="20" charset="-128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0" charset="0"/>
              <a:buChar char="»"/>
              <a:defRPr sz="1400" kern="1200">
                <a:solidFill>
                  <a:srgbClr val="4C4C4C"/>
                </a:solidFill>
                <a:latin typeface="Segoe UI" pitchFamily="34" charset="0"/>
                <a:ea typeface="ＭＳ Ｐゴシック" pitchFamily="20" charset="-128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/>
              <a:t>Combinação de aplicações e ferramentas interactivas com conteúdos formativos, destinadas tanto a professores como a alunos, disponibilizados com o objectivo de facilitar a organização e o planeamento das aulas, e permitindo torná-las mais interactivas e interessantes.</a:t>
            </a:r>
          </a:p>
          <a:p>
            <a:pPr marL="0" indent="0">
              <a:buFont typeface="Arial" pitchFamily="20" charset="0"/>
              <a:buNone/>
              <a:defRPr/>
            </a:pPr>
            <a:endParaRPr lang="en-GB" sz="160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59038"/>
            <a:ext cx="4810125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5561013"/>
            <a:ext cx="4935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>
                <a:solidFill>
                  <a:srgbClr val="73BE64"/>
                </a:solidFill>
                <a:hlinkClick r:id="rId3"/>
              </a:rPr>
              <a:t>www.microsoft.com/portugal/educacao/suiteaprendizagem</a:t>
            </a:r>
            <a:r>
              <a:rPr lang="pt-PT" sz="1400">
                <a:solidFill>
                  <a:srgbClr val="73BE64"/>
                </a:solidFill>
              </a:rPr>
              <a:t> </a:t>
            </a:r>
            <a:endParaRPr lang="en-US" sz="1400">
              <a:solidFill>
                <a:srgbClr val="73BE64"/>
              </a:solidFill>
            </a:endParaRPr>
          </a:p>
        </p:txBody>
      </p:sp>
      <p:pic>
        <p:nvPicPr>
          <p:cNvPr id="32774" name="Picture 8" descr="C:\Users\afranco\AppData\Local\Microsoft\Windows\Temporary Internet Files\Content.Outlook\66Y9PKWV\Partners-in-Learning_2_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138" y="6138863"/>
            <a:ext cx="1863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Microsoft Pre Service">
      <a:dk1>
        <a:srgbClr val="525252"/>
      </a:dk1>
      <a:lt1>
        <a:srgbClr val="FFFFFF"/>
      </a:lt1>
      <a:dk2>
        <a:srgbClr val="959796"/>
      </a:dk2>
      <a:lt2>
        <a:srgbClr val="FFFFFF"/>
      </a:lt2>
      <a:accent1>
        <a:srgbClr val="6BBD46"/>
      </a:accent1>
      <a:accent2>
        <a:srgbClr val="FFC211"/>
      </a:accent2>
      <a:accent3>
        <a:srgbClr val="557EB9"/>
      </a:accent3>
      <a:accent4>
        <a:srgbClr val="C8013B"/>
      </a:accent4>
      <a:accent5>
        <a:srgbClr val="681888"/>
      </a:accent5>
      <a:accent6>
        <a:srgbClr val="CDD804"/>
      </a:accent6>
      <a:hlink>
        <a:srgbClr val="6BBD46"/>
      </a:hlink>
      <a:folHlink>
        <a:srgbClr val="4F8F33"/>
      </a:folHlink>
    </a:clrScheme>
    <a:fontScheme name="Pre Serv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527</Words>
  <Application>Microsoft Office PowerPoint</Application>
  <PresentationFormat>Apresentação na tela (4:3)</PresentationFormat>
  <Paragraphs>99</Paragraphs>
  <Slides>15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Modelo de apresentação</vt:lpstr>
      </vt:variant>
      <vt:variant>
        <vt:i4>15</vt:i4>
      </vt:variant>
      <vt:variant>
        <vt:lpstr>Títulos dos diapositivos</vt:lpstr>
      </vt:variant>
      <vt:variant>
        <vt:i4>15</vt:i4>
      </vt:variant>
    </vt:vector>
  </HeadingPairs>
  <TitlesOfParts>
    <vt:vector size="36" baseType="lpstr">
      <vt:lpstr>Arial</vt:lpstr>
      <vt:lpstr>ＭＳ Ｐゴシック</vt:lpstr>
      <vt:lpstr>Segoe UI</vt:lpstr>
      <vt:lpstr>Calibri</vt:lpstr>
      <vt:lpstr>Geneva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Concurso Aprender e Inovar com TIC</vt:lpstr>
      <vt:lpstr>Diapositivo 2</vt:lpstr>
      <vt:lpstr>Visão da Microsoft para a Educação</vt:lpstr>
      <vt:lpstr>Diapositivo 4</vt:lpstr>
      <vt:lpstr>Diapositivo 5</vt:lpstr>
      <vt:lpstr>Diapositivo 6</vt:lpstr>
      <vt:lpstr>A Parceria /Oportunidade deste  Concurso </vt:lpstr>
      <vt:lpstr>O contributo da MSFT para o projecto</vt:lpstr>
      <vt:lpstr>Suite de Aprendizagem Microsoft</vt:lpstr>
      <vt:lpstr>Diapositivo 10</vt:lpstr>
      <vt:lpstr>Diapositivo 11</vt:lpstr>
      <vt:lpstr>Diapositivo 12</vt:lpstr>
      <vt:lpstr>Diapositivo 13</vt:lpstr>
      <vt:lpstr>O impacto que se espera</vt:lpstr>
      <vt:lpstr>Diapositivo 15</vt:lpstr>
    </vt:vector>
  </TitlesOfParts>
  <Company>TMA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First Slide</dc:title>
  <dc:creator>John Tiscornia</dc:creator>
  <cp:lastModifiedBy>cviegas</cp:lastModifiedBy>
  <cp:revision>265</cp:revision>
  <cp:lastPrinted>2010-11-03T17:39:37Z</cp:lastPrinted>
  <dcterms:created xsi:type="dcterms:W3CDTF">2010-12-20T22:53:19Z</dcterms:created>
  <dcterms:modified xsi:type="dcterms:W3CDTF">2011-03-21T16:35:02Z</dcterms:modified>
</cp:coreProperties>
</file>